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80" r:id="rId2"/>
    <p:sldId id="269" r:id="rId3"/>
    <p:sldId id="281" r:id="rId4"/>
    <p:sldId id="286" r:id="rId5"/>
    <p:sldId id="287" r:id="rId6"/>
    <p:sldId id="288" r:id="rId7"/>
    <p:sldId id="289" r:id="rId8"/>
    <p:sldId id="290" r:id="rId9"/>
    <p:sldId id="291" r:id="rId10"/>
    <p:sldId id="284" r:id="rId11"/>
  </p:sldIdLst>
  <p:sldSz cx="9144000" cy="5143500" type="screen16x9"/>
  <p:notesSz cx="5765800" cy="3244850"/>
  <p:defaultTextStyle>
    <a:defPPr>
      <a:defRPr lang="ru-RU"/>
    </a:defPPr>
    <a:lvl1pPr marL="0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4936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49873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4809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899745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4682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49618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4554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799491" algn="l" defTabSz="144987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9"/>
    <a:srgbClr val="4978B1"/>
    <a:srgbClr val="11437F"/>
    <a:srgbClr val="E6E6E6"/>
    <a:srgbClr val="DDDDDD"/>
    <a:srgbClr val="99CCFF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06" autoAdjust="0"/>
    <p:restoredTop sz="94629" autoAdjust="0"/>
  </p:normalViewPr>
  <p:slideViewPr>
    <p:cSldViewPr>
      <p:cViewPr>
        <p:scale>
          <a:sx n="80" d="100"/>
          <a:sy n="80" d="100"/>
        </p:scale>
        <p:origin x="-384" y="-636"/>
      </p:cViewPr>
      <p:guideLst>
        <p:guide orient="horz" pos="4565"/>
        <p:guide pos="34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28.07.2023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4936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49873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4809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99745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4682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49618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74554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99491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>
            <a:off x="2" y="4250149"/>
            <a:ext cx="4209461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2775" y="4819153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7167446" y="321052"/>
            <a:ext cx="1967349" cy="4363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" y="4793957"/>
            <a:ext cx="3638149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www.voronezh.roskazna.ru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" y="60630"/>
            <a:ext cx="7004022" cy="609757"/>
            <a:chOff x="0" y="38249"/>
            <a:chExt cx="4416425" cy="384674"/>
          </a:xfrm>
        </p:grpSpPr>
        <p:sp>
          <p:nvSpPr>
            <p:cNvPr id="14" name="object 2"/>
            <p:cNvSpPr/>
            <p:nvPr/>
          </p:nvSpPr>
          <p:spPr>
            <a:xfrm flipV="1">
              <a:off x="0" y="245755"/>
              <a:ext cx="4416425" cy="177168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139701" y="38249"/>
              <a:ext cx="2167135" cy="359906"/>
              <a:chOff x="139701" y="43319"/>
              <a:chExt cx="2167135" cy="359906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942"/>
              <a:stretch/>
            </p:blipFill>
            <p:spPr>
              <a:xfrm>
                <a:off x="139701" y="43319"/>
                <a:ext cx="368300" cy="359906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401836" y="103568"/>
                <a:ext cx="1905000" cy="213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b="1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УПРАВЛЕНИЕ ФЕДЕРАЛЬНОГО КАЗНАЧЕЙСТВА</a:t>
                </a:r>
              </a:p>
              <a:p>
                <a:pPr algn="ctr"/>
                <a:r>
                  <a:rPr lang="ru-RU" sz="800" b="1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ПО ВОРОНЕЖСКОЙ ОБЛАСТИ</a:t>
                </a:r>
                <a:endParaRPr lang="ru-RU" sz="8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6" name="Текст 25"/>
          <p:cNvSpPr>
            <a:spLocks noGrp="1"/>
          </p:cNvSpPr>
          <p:nvPr>
            <p:ph type="body" sz="quarter" idx="10" hasCustomPrompt="1"/>
          </p:nvPr>
        </p:nvSpPr>
        <p:spPr>
          <a:xfrm>
            <a:off x="118289" y="3712775"/>
            <a:ext cx="3312638" cy="571102"/>
          </a:xfrm>
          <a:prstGeom prst="rect">
            <a:avLst/>
          </a:prstGeom>
        </p:spPr>
        <p:txBody>
          <a:bodyPr lIns="144987" tIns="72494" rIns="144987" bIns="72494"/>
          <a:lstStyle>
            <a:lvl1pPr>
              <a:defRPr sz="1300"/>
            </a:lvl1pPr>
          </a:lstStyle>
          <a:p>
            <a:pPr algn="l"/>
            <a:r>
              <a:rPr lang="ru-RU" sz="1400" b="1" dirty="0" smtClean="0">
                <a:solidFill>
                  <a:srgbClr val="11437F"/>
                </a:solidFill>
              </a:rPr>
              <a:t>Иванов Иван Иванович</a:t>
            </a:r>
            <a:endParaRPr lang="ru-RU" sz="1400" dirty="0" smtClean="0">
              <a:solidFill>
                <a:srgbClr val="11437F"/>
              </a:solidFill>
            </a:endParaRPr>
          </a:p>
          <a:p>
            <a:pPr algn="l"/>
            <a:r>
              <a:rPr lang="ru-RU" sz="1100" b="0" dirty="0" smtClean="0">
                <a:solidFill>
                  <a:srgbClr val="11437F"/>
                </a:solidFill>
              </a:rPr>
              <a:t>Должность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6284927" y="4778195"/>
            <a:ext cx="2854982" cy="316311"/>
          </a:xfrm>
          <a:prstGeom prst="rect">
            <a:avLst/>
          </a:prstGeom>
        </p:spPr>
        <p:txBody>
          <a:bodyPr lIns="144987" tIns="72494" rIns="144987" bIns="72494"/>
          <a:lstStyle>
            <a:lvl1pPr algn="r">
              <a:defRPr/>
            </a:lvl1pPr>
          </a:lstStyle>
          <a:p>
            <a:pPr lvl="0"/>
            <a:r>
              <a:rPr lang="ru-RU" sz="1300" dirty="0" smtClean="0">
                <a:solidFill>
                  <a:schemeClr val="bg1">
                    <a:lumMod val="65000"/>
                  </a:schemeClr>
                </a:solidFill>
              </a:rPr>
              <a:t>г. Воронеж, август 2020 год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 середи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29349" y="4778195"/>
            <a:ext cx="390154" cy="25717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Группа 8"/>
          <p:cNvGrpSpPr/>
          <p:nvPr/>
        </p:nvGrpSpPr>
        <p:grpSpPr>
          <a:xfrm>
            <a:off x="221553" y="60629"/>
            <a:ext cx="3436866" cy="570497"/>
            <a:chOff x="139701" y="43319"/>
            <a:chExt cx="2167135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942"/>
            <a:stretch/>
          </p:blipFill>
          <p:spPr>
            <a:xfrm>
              <a:off x="139701" y="43319"/>
              <a:ext cx="368300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01836" y="103568"/>
              <a:ext cx="1905000" cy="213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УПРАВЛЕНИЕ ФЕДЕРАЛЬНОГО КАЗНАЧЕЙСТВА</a:t>
              </a:r>
            </a:p>
            <a:p>
              <a:pPr algn="ctr"/>
              <a:r>
                <a:rPr lang="ru-RU" sz="800" b="1" dirty="0" smtClean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ПО ВОРОНЕЖСКОЙ ОБЛАСТИ</a:t>
              </a:r>
              <a:endParaRPr lang="ru-RU" sz="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374621" y="1545064"/>
            <a:ext cx="5025172" cy="1826899"/>
          </a:xfrm>
          <a:prstGeom prst="rect">
            <a:avLst/>
          </a:prstGeom>
        </p:spPr>
        <p:txBody>
          <a:bodyPr lIns="144987" tIns="72494" rIns="144987" bIns="72494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5603871" y="0"/>
            <a:ext cx="3540129" cy="858090"/>
          </a:xfrm>
          <a:prstGeom prst="rect">
            <a:avLst/>
          </a:prstGeom>
        </p:spPr>
        <p:txBody>
          <a:bodyPr lIns="144987" tIns="72494" rIns="144987" bIns="72494"/>
          <a:lstStyle>
            <a:lvl1pPr algn="r">
              <a:defRPr sz="1700" b="1">
                <a:solidFill>
                  <a:srgbClr val="11437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/>
        </p:nvSpPr>
        <p:spPr>
          <a:xfrm>
            <a:off x="2" y="4250149"/>
            <a:ext cx="4209461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2775" y="4819153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7167446" y="321052"/>
            <a:ext cx="1967349" cy="4363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" y="4793957"/>
            <a:ext cx="3638149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en-US" sz="1300" dirty="0" smtClean="0">
                <a:solidFill>
                  <a:schemeClr val="bg1">
                    <a:lumMod val="65000"/>
                  </a:schemeClr>
                </a:solidFill>
              </a:rPr>
              <a:t>www.voronezh.roskazna.ru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" y="60630"/>
            <a:ext cx="7004022" cy="609757"/>
            <a:chOff x="0" y="38249"/>
            <a:chExt cx="4416425" cy="384674"/>
          </a:xfrm>
        </p:grpSpPr>
        <p:sp>
          <p:nvSpPr>
            <p:cNvPr id="14" name="object 2"/>
            <p:cNvSpPr/>
            <p:nvPr/>
          </p:nvSpPr>
          <p:spPr>
            <a:xfrm flipV="1">
              <a:off x="0" y="245755"/>
              <a:ext cx="4416425" cy="177168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139701" y="38249"/>
              <a:ext cx="2167135" cy="359906"/>
              <a:chOff x="139701" y="43319"/>
              <a:chExt cx="2167135" cy="359906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942"/>
              <a:stretch/>
            </p:blipFill>
            <p:spPr>
              <a:xfrm>
                <a:off x="139701" y="43319"/>
                <a:ext cx="368300" cy="359906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401836" y="103568"/>
                <a:ext cx="1905000" cy="213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b="1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УПРАВЛЕНИЕ ФЕДЕРАЛЬНОГО КАЗНАЧЕЙСТВА</a:t>
                </a:r>
              </a:p>
              <a:p>
                <a:pPr algn="ctr"/>
                <a:r>
                  <a:rPr lang="ru-RU" sz="800" b="1" dirty="0" smtClean="0">
                    <a:solidFill>
                      <a:schemeClr val="accent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ПО ВОРОНЕЖСКОЙ ОБЛАСТИ</a:t>
                </a:r>
                <a:endParaRPr lang="ru-RU" sz="800" b="1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6" name="Текст 25"/>
          <p:cNvSpPr>
            <a:spLocks noGrp="1"/>
          </p:cNvSpPr>
          <p:nvPr>
            <p:ph type="body" sz="quarter" idx="10" hasCustomPrompt="1"/>
          </p:nvPr>
        </p:nvSpPr>
        <p:spPr>
          <a:xfrm>
            <a:off x="118289" y="3712775"/>
            <a:ext cx="3312638" cy="571102"/>
          </a:xfrm>
          <a:prstGeom prst="rect">
            <a:avLst/>
          </a:prstGeom>
        </p:spPr>
        <p:txBody>
          <a:bodyPr lIns="144987" tIns="72494" rIns="144987" bIns="72494"/>
          <a:lstStyle>
            <a:lvl1pPr>
              <a:defRPr sz="1300"/>
            </a:lvl1pPr>
          </a:lstStyle>
          <a:p>
            <a:pPr algn="l"/>
            <a:r>
              <a:rPr lang="ru-RU" sz="1400" b="1" dirty="0" smtClean="0">
                <a:solidFill>
                  <a:srgbClr val="11437F"/>
                </a:solidFill>
              </a:rPr>
              <a:t>Иванов Иван Иванович</a:t>
            </a:r>
            <a:endParaRPr lang="ru-RU" sz="1400" dirty="0" smtClean="0">
              <a:solidFill>
                <a:srgbClr val="11437F"/>
              </a:solidFill>
            </a:endParaRPr>
          </a:p>
          <a:p>
            <a:pPr algn="l"/>
            <a:r>
              <a:rPr lang="ru-RU" sz="1100" b="0" dirty="0" smtClean="0">
                <a:solidFill>
                  <a:srgbClr val="11437F"/>
                </a:solidFill>
              </a:rPr>
              <a:t>Должность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 hasCustomPrompt="1"/>
          </p:nvPr>
        </p:nvSpPr>
        <p:spPr>
          <a:xfrm>
            <a:off x="6284927" y="4778195"/>
            <a:ext cx="2854982" cy="316311"/>
          </a:xfrm>
          <a:prstGeom prst="rect">
            <a:avLst/>
          </a:prstGeom>
        </p:spPr>
        <p:txBody>
          <a:bodyPr lIns="144987" tIns="72494" rIns="144987" bIns="72494"/>
          <a:lstStyle>
            <a:lvl1pPr algn="r">
              <a:defRPr/>
            </a:lvl1pPr>
          </a:lstStyle>
          <a:p>
            <a:pPr lvl="0"/>
            <a:r>
              <a:rPr lang="ru-RU" sz="1300" dirty="0" smtClean="0">
                <a:solidFill>
                  <a:schemeClr val="bg1">
                    <a:lumMod val="65000"/>
                  </a:schemeClr>
                </a:solidFill>
              </a:rPr>
              <a:t>г. Воронеж, август 2020 год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68" r:id="rId3"/>
  </p:sldLayoutIdLst>
  <p:hf hdr="0" ftr="0" dt="0"/>
  <p:txStyles>
    <p:titleStyle>
      <a:lvl1pPr eaLnBrk="1" hangingPunct="1">
        <a:defRPr sz="2900">
          <a:latin typeface="+mj-lt"/>
          <a:ea typeface="+mj-ea"/>
          <a:cs typeface="+mj-cs"/>
        </a:defRPr>
      </a:lvl1pPr>
    </p:titleStyle>
    <p:bodyStyle>
      <a:lvl1pPr marL="0" eaLnBrk="1" hangingPunct="1">
        <a:defRPr sz="1300">
          <a:latin typeface="+mn-lt"/>
          <a:ea typeface="+mn-ea"/>
          <a:cs typeface="+mn-cs"/>
        </a:defRPr>
      </a:lvl1pPr>
      <a:lvl2pPr marL="724936" eaLnBrk="1" hangingPunct="1">
        <a:defRPr>
          <a:latin typeface="+mn-lt"/>
          <a:ea typeface="+mn-ea"/>
          <a:cs typeface="+mn-cs"/>
        </a:defRPr>
      </a:lvl2pPr>
      <a:lvl3pPr marL="1449873" eaLnBrk="1" hangingPunct="1">
        <a:defRPr>
          <a:latin typeface="+mn-lt"/>
          <a:ea typeface="+mn-ea"/>
          <a:cs typeface="+mn-cs"/>
        </a:defRPr>
      </a:lvl3pPr>
      <a:lvl4pPr marL="2174809" eaLnBrk="1" hangingPunct="1">
        <a:defRPr>
          <a:latin typeface="+mn-lt"/>
          <a:ea typeface="+mn-ea"/>
          <a:cs typeface="+mn-cs"/>
        </a:defRPr>
      </a:lvl4pPr>
      <a:lvl5pPr marL="2899745" eaLnBrk="1" hangingPunct="1">
        <a:defRPr>
          <a:latin typeface="+mn-lt"/>
          <a:ea typeface="+mn-ea"/>
          <a:cs typeface="+mn-cs"/>
        </a:defRPr>
      </a:lvl5pPr>
      <a:lvl6pPr marL="3624682" eaLnBrk="1" hangingPunct="1">
        <a:defRPr>
          <a:latin typeface="+mn-lt"/>
          <a:ea typeface="+mn-ea"/>
          <a:cs typeface="+mn-cs"/>
        </a:defRPr>
      </a:lvl6pPr>
      <a:lvl7pPr marL="4349618" eaLnBrk="1" hangingPunct="1">
        <a:defRPr>
          <a:latin typeface="+mn-lt"/>
          <a:ea typeface="+mn-ea"/>
          <a:cs typeface="+mn-cs"/>
        </a:defRPr>
      </a:lvl7pPr>
      <a:lvl8pPr marL="5074554" eaLnBrk="1" hangingPunct="1">
        <a:defRPr>
          <a:latin typeface="+mn-lt"/>
          <a:ea typeface="+mn-ea"/>
          <a:cs typeface="+mn-cs"/>
        </a:defRPr>
      </a:lvl8pPr>
      <a:lvl9pPr marL="5799491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724936" eaLnBrk="1" hangingPunct="1">
        <a:defRPr>
          <a:latin typeface="+mn-lt"/>
          <a:ea typeface="+mn-ea"/>
          <a:cs typeface="+mn-cs"/>
        </a:defRPr>
      </a:lvl2pPr>
      <a:lvl3pPr marL="1449873" eaLnBrk="1" hangingPunct="1">
        <a:defRPr>
          <a:latin typeface="+mn-lt"/>
          <a:ea typeface="+mn-ea"/>
          <a:cs typeface="+mn-cs"/>
        </a:defRPr>
      </a:lvl3pPr>
      <a:lvl4pPr marL="2174809" eaLnBrk="1" hangingPunct="1">
        <a:defRPr>
          <a:latin typeface="+mn-lt"/>
          <a:ea typeface="+mn-ea"/>
          <a:cs typeface="+mn-cs"/>
        </a:defRPr>
      </a:lvl4pPr>
      <a:lvl5pPr marL="2899745" eaLnBrk="1" hangingPunct="1">
        <a:defRPr>
          <a:latin typeface="+mn-lt"/>
          <a:ea typeface="+mn-ea"/>
          <a:cs typeface="+mn-cs"/>
        </a:defRPr>
      </a:lvl5pPr>
      <a:lvl6pPr marL="3624682" eaLnBrk="1" hangingPunct="1">
        <a:defRPr>
          <a:latin typeface="+mn-lt"/>
          <a:ea typeface="+mn-ea"/>
          <a:cs typeface="+mn-cs"/>
        </a:defRPr>
      </a:lvl6pPr>
      <a:lvl7pPr marL="4349618" eaLnBrk="1" hangingPunct="1">
        <a:defRPr>
          <a:latin typeface="+mn-lt"/>
          <a:ea typeface="+mn-ea"/>
          <a:cs typeface="+mn-cs"/>
        </a:defRPr>
      </a:lvl7pPr>
      <a:lvl8pPr marL="5074554" eaLnBrk="1" hangingPunct="1">
        <a:defRPr>
          <a:latin typeface="+mn-lt"/>
          <a:ea typeface="+mn-ea"/>
          <a:cs typeface="+mn-cs"/>
        </a:defRPr>
      </a:lvl8pPr>
      <a:lvl9pPr marL="5799491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5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67446" y="329088"/>
            <a:ext cx="1967349" cy="43631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2463" y="1563638"/>
            <a:ext cx="6013332" cy="1500621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ru-RU" sz="2200" b="1" dirty="0" smtClean="0">
                <a:solidFill>
                  <a:srgbClr val="11437F"/>
                </a:solidFill>
                <a:latin typeface="+mj-lt"/>
              </a:rPr>
              <a:t>Нормативные документы, регламентирующие деятельность органов внутреннего муниципального финансового контроля</a:t>
            </a:r>
            <a:endParaRPr lang="ru-RU" sz="2200" b="1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1276" y="4747054"/>
            <a:ext cx="3638149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www.voronezh</a:t>
            </a:r>
            <a:r>
              <a:rPr lang="ru-RU" sz="13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roskazna.gov</a:t>
            </a:r>
            <a:r>
              <a:rPr lang="ru-RU" sz="13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300" dirty="0" err="1" smtClean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18626" y="4797041"/>
            <a:ext cx="3625374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algn="r"/>
            <a:r>
              <a:rPr lang="ru-RU" sz="1300" dirty="0">
                <a:solidFill>
                  <a:schemeClr val="bg1">
                    <a:lumMod val="65000"/>
                  </a:schemeClr>
                </a:solidFill>
              </a:rPr>
              <a:t> г. Воронеж</a:t>
            </a:r>
            <a:r>
              <a:rPr lang="ru-RU" sz="1300" dirty="0" smtClean="0">
                <a:solidFill>
                  <a:schemeClr val="bg1">
                    <a:lumMod val="65000"/>
                  </a:schemeClr>
                </a:solidFill>
              </a:rPr>
              <a:t>, июль 2023 </a:t>
            </a:r>
            <a:r>
              <a:rPr lang="ru-RU" sz="13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2" y="4250149"/>
            <a:ext cx="4209461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1" y="397589"/>
            <a:ext cx="7004022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69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ctr"/>
            <a:r>
              <a:rPr lang="ru-RU" sz="1200" dirty="0" smtClean="0"/>
              <a:t>Полномочиями </a:t>
            </a:r>
            <a:r>
              <a:rPr lang="ru-RU" sz="1200" dirty="0"/>
              <a:t>органов внутреннего </a:t>
            </a:r>
            <a:r>
              <a:rPr lang="ru-RU" sz="1200" dirty="0" smtClean="0"/>
              <a:t>муниципального </a:t>
            </a:r>
            <a:r>
              <a:rPr lang="ru-RU" sz="1200" dirty="0"/>
              <a:t>финансового контроля по осуществлению внутреннего </a:t>
            </a:r>
            <a:r>
              <a:rPr lang="ru-RU" sz="1200" dirty="0" smtClean="0"/>
              <a:t>муниципального </a:t>
            </a:r>
            <a:r>
              <a:rPr lang="ru-RU" sz="1200" dirty="0"/>
              <a:t>финансового контроля </a:t>
            </a:r>
            <a:r>
              <a:rPr lang="ru-RU" sz="1200" dirty="0" smtClean="0"/>
              <a:t>в соответствии с пунктом 1 статьи 269.2 Бюджетного кодекса РФ являются:</a:t>
            </a:r>
          </a:p>
          <a:p>
            <a:pPr indent="447675" algn="just"/>
            <a:endParaRPr lang="ru-RU" sz="1200" dirty="0"/>
          </a:p>
          <a:p>
            <a:pPr algn="just">
              <a:buAutoNum type="arabicPeriod"/>
            </a:pPr>
            <a:r>
              <a:rPr lang="ru-RU" sz="1200" dirty="0" smtClean="0"/>
              <a:t> контроль </a:t>
            </a:r>
            <a:r>
              <a:rPr lang="ru-RU" sz="1200" dirty="0"/>
              <a:t>за соблюдением положений правовых актов, регулирующих бюджетные правоотношения, в том числе устанавливающих требования к бухгалтерскому учету и составлению и представлению бухгалтерской (финансовой) отчетности государственных (муниципальных) учреждений</a:t>
            </a:r>
            <a:r>
              <a:rPr lang="ru-RU" sz="1200" dirty="0" smtClean="0"/>
              <a:t>;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sz="1200" dirty="0" smtClean="0"/>
              <a:t>2. контроль </a:t>
            </a:r>
            <a:r>
              <a:rPr lang="ru-RU" sz="1200" dirty="0"/>
              <a:t>за соблюдением положений правовых актов, обусловливающих публичные нормативные обязательства и обязательства по иным выплатам физическим лицам из бюджетов бюджетной системы </a:t>
            </a:r>
            <a:r>
              <a:rPr lang="ru-RU" sz="1200" dirty="0" smtClean="0"/>
              <a:t>РФ, </a:t>
            </a:r>
            <a:r>
              <a:rPr lang="ru-RU" sz="1200" dirty="0"/>
              <a:t>формирование доходов и осуществление расходов бюджетов бюджетной системы </a:t>
            </a:r>
            <a:r>
              <a:rPr lang="ru-RU" sz="1200" dirty="0" smtClean="0"/>
              <a:t>РФ при </a:t>
            </a:r>
            <a:r>
              <a:rPr lang="ru-RU" sz="1200" dirty="0"/>
              <a:t>управлении и распоряжении государственным (муниципальным) имуществом и (или) его использовании, а также за соблюдением условий договоров (соглашений) о предоставлении средств из соответствующего бюджета, государственных (муниципальных) контрактов</a:t>
            </a:r>
            <a:r>
              <a:rPr lang="ru-RU" sz="1200" dirty="0" smtClean="0"/>
              <a:t>;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sz="1200" dirty="0" smtClean="0"/>
              <a:t>3. контроль </a:t>
            </a:r>
            <a:r>
              <a:rPr lang="ru-RU" sz="1200" dirty="0"/>
              <a:t>за соблюдением условий договоров (соглашений), заключенных в целях исполнения договоров (соглашений) о предоставлении средств из бюджета, а также в случаях, предусмотренных настоящим Кодексом, условий договоров (соглашений), заключенных в целях исполнения государственных (муниципальных) контрактов</a:t>
            </a:r>
            <a:r>
              <a:rPr lang="ru-RU" sz="1200" dirty="0" smtClean="0"/>
              <a:t>;</a:t>
            </a:r>
          </a:p>
          <a:p>
            <a:pPr algn="just"/>
            <a:endParaRPr lang="ru-RU" sz="800" dirty="0"/>
          </a:p>
          <a:p>
            <a:pPr algn="just"/>
            <a:r>
              <a:rPr lang="ru-RU" sz="1200" dirty="0" smtClean="0"/>
              <a:t>4. контроль </a:t>
            </a:r>
            <a:r>
              <a:rPr lang="ru-RU" sz="1200" dirty="0"/>
              <a:t>за достоверностью отчетов о результатах предоставления и (или) использования бюджетных средств (средств, предоставленных из бюджета), в том числе отчетов о реализации государственных (муниципальных) программ, отчетов об исполнении государственных (муниципальных) заданий, отчетов о достижении значений показателей результативности предоставления средств из </a:t>
            </a:r>
            <a:r>
              <a:rPr lang="ru-RU" sz="1200" dirty="0" smtClean="0"/>
              <a:t>бюджета;</a:t>
            </a:r>
          </a:p>
          <a:p>
            <a:pPr algn="just"/>
            <a:endParaRPr lang="ru-RU" sz="800" dirty="0"/>
          </a:p>
          <a:p>
            <a:pPr algn="just"/>
            <a:r>
              <a:rPr lang="ru-RU" sz="1200" dirty="0" smtClean="0"/>
              <a:t>5. контроль </a:t>
            </a:r>
            <a:r>
              <a:rPr lang="ru-RU" sz="1200" dirty="0"/>
              <a:t>в сфере закупок, предусмотренный законодательством </a:t>
            </a:r>
            <a:r>
              <a:rPr lang="ru-RU" sz="1200" dirty="0" smtClean="0"/>
              <a:t>РФ </a:t>
            </a:r>
            <a:r>
              <a:rPr lang="ru-RU" sz="1200" dirty="0"/>
              <a:t>о контрактной системе в сфере закупок товаров, работ, услуг для обеспечения государственных и муниципальных </a:t>
            </a:r>
            <a:r>
              <a:rPr lang="ru-RU" sz="1200" dirty="0" smtClean="0"/>
              <a:t>нужд.</a:t>
            </a:r>
            <a:endParaRPr lang="ru-RU" sz="1300" dirty="0" smtClean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92500" y="0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Полномочия органов внутреннего муниципального  финансового контроля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2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AutoNum type="arabicPeriod"/>
            </a:pPr>
            <a:r>
              <a:rPr lang="ru-RU" sz="1300" dirty="0" smtClean="0"/>
              <a:t> «</a:t>
            </a:r>
            <a:r>
              <a:rPr lang="ru-RU" sz="1300" dirty="0"/>
              <a:t>Принципы контрольной деятельности органов внутреннего государственного (муниципального) </a:t>
            </a:r>
            <a:r>
              <a:rPr lang="ru-RU" sz="1300" dirty="0" smtClean="0"/>
              <a:t>финансового контроля» (Постановление Правительства РФ от 06.02.2020 № 95);</a:t>
            </a:r>
          </a:p>
          <a:p>
            <a:pPr algn="just"/>
            <a:r>
              <a:rPr lang="ru-RU" sz="1300" dirty="0" smtClean="0"/>
              <a:t>2. «Права </a:t>
            </a:r>
            <a:r>
              <a:rPr lang="ru-RU" sz="1300" dirty="0"/>
              <a:t>и обязанности должностных лиц органов внутреннего государственного (муниципального) финансового контроля и объектов внутреннего государственного (муниципального) финансового контроля (их должностных лиц) при осуществлении  внутреннего государственного (муниципального) финансового контроля» </a:t>
            </a:r>
            <a:r>
              <a:rPr lang="ru-RU" sz="1300" dirty="0" smtClean="0"/>
              <a:t>(</a:t>
            </a:r>
            <a:r>
              <a:rPr lang="ru-RU" sz="1300" dirty="0"/>
              <a:t>Постановление Правительства РФ </a:t>
            </a:r>
            <a:r>
              <a:rPr lang="ru-RU" sz="1300" dirty="0" smtClean="0"/>
              <a:t>от </a:t>
            </a:r>
            <a:r>
              <a:rPr lang="ru-RU" sz="1300" dirty="0"/>
              <a:t>06.02.2020 № </a:t>
            </a:r>
            <a:r>
              <a:rPr lang="ru-RU" sz="1300" dirty="0" smtClean="0"/>
              <a:t>100);</a:t>
            </a:r>
          </a:p>
          <a:p>
            <a:pPr algn="just"/>
            <a:r>
              <a:rPr lang="ru-RU" sz="1300" dirty="0" smtClean="0"/>
              <a:t>3.</a:t>
            </a:r>
            <a:r>
              <a:rPr lang="ru-RU" sz="1300" dirty="0"/>
              <a:t> </a:t>
            </a:r>
            <a:r>
              <a:rPr lang="ru-RU" sz="1300" dirty="0" smtClean="0"/>
              <a:t>«Планирование </a:t>
            </a:r>
            <a:r>
              <a:rPr lang="ru-RU" sz="1300" dirty="0"/>
              <a:t>проверок, ревизий и обследований» (Постановление Правительства РФ</a:t>
            </a:r>
            <a:r>
              <a:rPr lang="ru-RU" sz="1300" dirty="0" smtClean="0"/>
              <a:t> </a:t>
            </a:r>
            <a:r>
              <a:rPr lang="ru-RU" sz="1300" dirty="0"/>
              <a:t>от 27.02.2020 </a:t>
            </a:r>
            <a:r>
              <a:rPr lang="ru-RU" sz="1300" dirty="0" smtClean="0"/>
              <a:t>      № 208);</a:t>
            </a:r>
          </a:p>
          <a:p>
            <a:pPr algn="just"/>
            <a:r>
              <a:rPr lang="ru-RU" sz="1300" dirty="0" smtClean="0"/>
              <a:t>4.</a:t>
            </a:r>
            <a:r>
              <a:rPr lang="ru-RU" sz="1300" dirty="0"/>
              <a:t> </a:t>
            </a:r>
            <a:r>
              <a:rPr lang="ru-RU" sz="1300" dirty="0" smtClean="0"/>
              <a:t>«Проведение </a:t>
            </a:r>
            <a:r>
              <a:rPr lang="ru-RU" sz="1300" dirty="0"/>
              <a:t>проверок, ревизий и обследований и оформление их </a:t>
            </a:r>
            <a:r>
              <a:rPr lang="ru-RU" sz="1300" dirty="0" smtClean="0"/>
              <a:t>результатов» (Постановление Правительства РФ </a:t>
            </a:r>
            <a:r>
              <a:rPr lang="ru-RU" sz="1300" dirty="0"/>
              <a:t>от 17.08.2020 № </a:t>
            </a:r>
            <a:r>
              <a:rPr lang="ru-RU" sz="1300" dirty="0" smtClean="0"/>
              <a:t>1235);</a:t>
            </a:r>
          </a:p>
          <a:p>
            <a:pPr algn="just"/>
            <a:r>
              <a:rPr lang="ru-RU" sz="1300" dirty="0" smtClean="0"/>
              <a:t>5. </a:t>
            </a:r>
            <a:r>
              <a:rPr lang="ru-RU" sz="1300" dirty="0"/>
              <a:t>«Реализация результатов проверок, ревизий, обследований» </a:t>
            </a:r>
            <a:r>
              <a:rPr lang="ru-RU" sz="1300" dirty="0" smtClean="0"/>
              <a:t>(Постановление Правительства РФ от </a:t>
            </a:r>
            <a:r>
              <a:rPr lang="ru-RU" sz="1300" dirty="0"/>
              <a:t>23.07.2020  </a:t>
            </a:r>
            <a:r>
              <a:rPr lang="ru-RU" sz="1300" dirty="0" smtClean="0"/>
              <a:t>№ 1095);</a:t>
            </a:r>
          </a:p>
          <a:p>
            <a:pPr algn="just"/>
            <a:r>
              <a:rPr lang="ru-RU" sz="1300" dirty="0" smtClean="0"/>
              <a:t>6. </a:t>
            </a:r>
            <a:r>
              <a:rPr lang="ru-RU" sz="1300" dirty="0"/>
              <a:t>«Правила досудебного обжалования решений и действий (бездействия) органов внутреннего государственного (муниципального) финансового контроля и их должностных лиц» </a:t>
            </a:r>
            <a:r>
              <a:rPr lang="ru-RU" sz="1300" dirty="0" smtClean="0"/>
              <a:t>(Постановление Правительства РФ от </a:t>
            </a:r>
            <a:r>
              <a:rPr lang="ru-RU" sz="1300" dirty="0"/>
              <a:t>17.08.2020 № </a:t>
            </a:r>
            <a:r>
              <a:rPr lang="ru-RU" sz="1300" dirty="0" smtClean="0"/>
              <a:t>1237);</a:t>
            </a:r>
          </a:p>
          <a:p>
            <a:pPr algn="just"/>
            <a:r>
              <a:rPr lang="ru-RU" sz="1300" dirty="0" smtClean="0"/>
              <a:t>7. «Правила </a:t>
            </a:r>
            <a:r>
              <a:rPr lang="ru-RU" sz="1300" dirty="0"/>
              <a:t>составления отчетности о результатах контрольной </a:t>
            </a:r>
            <a:r>
              <a:rPr lang="ru-RU" sz="1300" dirty="0" smtClean="0"/>
              <a:t>деятельности»  (Постановление Правительства РФ от </a:t>
            </a:r>
            <a:r>
              <a:rPr lang="ru-RU" sz="1300" dirty="0"/>
              <a:t>16.09.2020 № </a:t>
            </a:r>
            <a:r>
              <a:rPr lang="ru-RU" sz="1300" dirty="0" smtClean="0"/>
              <a:t>1478);</a:t>
            </a:r>
          </a:p>
          <a:p>
            <a:pPr algn="just"/>
            <a:r>
              <a:rPr lang="ru-RU" sz="500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ru-RU" sz="1300" dirty="0" smtClean="0"/>
              <a:t>8.</a:t>
            </a:r>
            <a:r>
              <a:rPr lang="ru-RU" sz="1300" dirty="0"/>
              <a:t> «Об утверждении форм документов, оформляемых органами внутреннего государственного (муниципального) финансового контроля</a:t>
            </a:r>
            <a:r>
              <a:rPr lang="ru-RU" sz="1300" dirty="0" smtClean="0"/>
              <a:t>» (Приказ Министерства финансов РФ от 30.12.2020 № 340н)</a:t>
            </a:r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92500" y="0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Федеральные стандарты </a:t>
            </a:r>
            <a:b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внутреннего финансового контроля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7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/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«</a:t>
            </a:r>
            <a:r>
              <a:rPr lang="ru-RU" sz="1300" b="1" dirty="0">
                <a:solidFill>
                  <a:srgbClr val="11437F"/>
                </a:solidFill>
              </a:rPr>
              <a:t>Принципы контрольной деятельности органов внутреннего государственного </a:t>
            </a:r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(</a:t>
            </a:r>
            <a:r>
              <a:rPr lang="ru-RU" sz="1300" b="1" dirty="0">
                <a:solidFill>
                  <a:srgbClr val="11437F"/>
                </a:solidFill>
              </a:rPr>
              <a:t>муниципального) </a:t>
            </a:r>
            <a:r>
              <a:rPr lang="ru-RU" sz="1300" b="1" dirty="0" smtClean="0">
                <a:solidFill>
                  <a:srgbClr val="11437F"/>
                </a:solidFill>
              </a:rPr>
              <a:t>финансового контроля» </a:t>
            </a:r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r>
              <a:rPr lang="ru-RU" sz="1400" dirty="0"/>
              <a:t>Общие принципы определяют нормы, которыми должны руководствоваться уполномоченные должностные лица при осуществлении контрольной деятельности, и включают в </a:t>
            </a:r>
            <a:r>
              <a:rPr lang="ru-RU" sz="1400" dirty="0" smtClean="0"/>
              <a:t>себя: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этические </a:t>
            </a:r>
            <a:r>
              <a:rPr lang="ru-RU" sz="1400" dirty="0"/>
              <a:t>принципы,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принципы </a:t>
            </a:r>
            <a:r>
              <a:rPr lang="ru-RU" sz="1400" dirty="0"/>
              <a:t>независимости,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/>
              <a:t>п</a:t>
            </a:r>
            <a:r>
              <a:rPr lang="ru-RU" sz="1400" dirty="0" smtClean="0"/>
              <a:t>ринцип объективности,</a:t>
            </a:r>
          </a:p>
          <a:p>
            <a:pPr marL="285750" indent="-285750">
              <a:buFontTx/>
              <a:buChar char="-"/>
            </a:pPr>
            <a:r>
              <a:rPr lang="ru-RU" sz="1400" dirty="0"/>
              <a:t>п</a:t>
            </a:r>
            <a:r>
              <a:rPr lang="ru-RU" sz="1400" dirty="0" smtClean="0"/>
              <a:t>ринцип профессиональной </a:t>
            </a:r>
            <a:r>
              <a:rPr lang="ru-RU" sz="1400" dirty="0"/>
              <a:t>компетентности</a:t>
            </a:r>
            <a:r>
              <a:rPr lang="ru-RU" sz="1400" dirty="0" smtClean="0"/>
              <a:t>,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принцип целеустремленности</a:t>
            </a:r>
            <a:r>
              <a:rPr lang="ru-RU" sz="1400" dirty="0"/>
              <a:t>, </a:t>
            </a:r>
            <a:endParaRPr lang="ru-RU" sz="1400" dirty="0" smtClean="0"/>
          </a:p>
          <a:p>
            <a:pPr marL="285750" indent="-285750">
              <a:buFontTx/>
              <a:buChar char="-"/>
            </a:pPr>
            <a:r>
              <a:rPr lang="ru-RU" sz="1400" dirty="0" smtClean="0"/>
              <a:t>принцип достоверности,</a:t>
            </a:r>
          </a:p>
          <a:p>
            <a:pPr marL="285750" indent="-285750">
              <a:buFontTx/>
              <a:buChar char="-"/>
            </a:pPr>
            <a:r>
              <a:rPr lang="ru-RU" sz="1400" dirty="0" smtClean="0"/>
              <a:t>принцип профессионального </a:t>
            </a:r>
            <a:r>
              <a:rPr lang="ru-RU" sz="1400" dirty="0"/>
              <a:t>скептицизма.</a:t>
            </a:r>
          </a:p>
          <a:p>
            <a:pPr algn="ctr"/>
            <a:endParaRPr lang="ru-RU" sz="1300" dirty="0" smtClean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Федеральный стандарт № 95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56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11437F"/>
                </a:solidFill>
              </a:rPr>
              <a:t>«Права и обязанности должностных лиц органов внутреннего государственного (муниципального) финансового контроля и объектов внутреннего государственного (муниципального) финансового контроля (их должностных лиц) при осуществлении  внутреннего </a:t>
            </a:r>
            <a:r>
              <a:rPr lang="ru-RU" sz="1300" b="1" dirty="0" smtClean="0">
                <a:solidFill>
                  <a:srgbClr val="11437F"/>
                </a:solidFill>
              </a:rPr>
              <a:t>государственного</a:t>
            </a:r>
          </a:p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(</a:t>
            </a:r>
            <a:r>
              <a:rPr lang="ru-RU" sz="1300" b="1" dirty="0">
                <a:solidFill>
                  <a:srgbClr val="11437F"/>
                </a:solidFill>
              </a:rPr>
              <a:t>муниципального) финансового контроля</a:t>
            </a:r>
            <a:r>
              <a:rPr lang="ru-RU" sz="1300" b="1" dirty="0" smtClean="0">
                <a:solidFill>
                  <a:srgbClr val="11437F"/>
                </a:solidFill>
              </a:rPr>
              <a:t>»</a:t>
            </a: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just"/>
            <a:r>
              <a:rPr lang="ru-RU" sz="1300" dirty="0" smtClean="0"/>
              <a:t>Должностными </a:t>
            </a:r>
            <a:r>
              <a:rPr lang="ru-RU" sz="1300" dirty="0"/>
              <a:t>лицами органа контроля, осуществляющими контрольную деятельность, являются:</a:t>
            </a:r>
          </a:p>
          <a:p>
            <a:pPr algn="just"/>
            <a:r>
              <a:rPr lang="ru-RU" sz="1300" dirty="0"/>
              <a:t>а) руководитель органа контроля;</a:t>
            </a:r>
          </a:p>
          <a:p>
            <a:pPr algn="just"/>
            <a:r>
              <a:rPr lang="ru-RU" sz="1300" dirty="0"/>
              <a:t>б) заместители руководителя органа контроля, к компетенции которых относятся вопросы осуществления внутреннего муниципального финансового контроля;</a:t>
            </a:r>
          </a:p>
          <a:p>
            <a:pPr algn="just"/>
            <a:r>
              <a:rPr lang="ru-RU" sz="1300" dirty="0"/>
              <a:t>в) руководители (заместители руководителей) структурных подразделений органа контроля, ответственные за осуществление контрольных мероприятий;</a:t>
            </a:r>
          </a:p>
          <a:p>
            <a:pPr algn="just"/>
            <a:r>
              <a:rPr lang="ru-RU" sz="1300" dirty="0"/>
              <a:t>г) иные государственные (муниципальные) гражданские служащие органа контроля, уполномоченные на участие в проведении контрольных мероприятий.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ctr"/>
            <a:endParaRPr lang="ru-RU" sz="1300" dirty="0" smtClean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Федеральный стандарт № 100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0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/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11437F"/>
                </a:solidFill>
              </a:rPr>
              <a:t>«Планирование проверок, ревизий и обследований» </a:t>
            </a:r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r>
              <a:rPr lang="ru-RU" sz="1300" dirty="0"/>
              <a:t>На стадии формирования плана контрольных мероприятий составляется проект плана </a:t>
            </a:r>
            <a:r>
              <a:rPr lang="ru-RU" sz="1300" dirty="0" smtClean="0"/>
              <a:t> </a:t>
            </a:r>
            <a:r>
              <a:rPr lang="ru-RU" sz="1300" dirty="0"/>
              <a:t>с </a:t>
            </a:r>
            <a:r>
              <a:rPr lang="ru-RU" sz="1300" dirty="0" smtClean="0"/>
              <a:t>                   применением </a:t>
            </a:r>
            <a:r>
              <a:rPr lang="ru-RU" sz="1300" dirty="0"/>
              <a:t>риск-ориентированного подхода, который выражается в необходимости проведения контрольного мероприятия </a:t>
            </a:r>
            <a:r>
              <a:rPr lang="ru-RU" sz="1300" dirty="0" smtClean="0"/>
              <a:t>  в </a:t>
            </a:r>
            <a:r>
              <a:rPr lang="ru-RU" sz="1300" dirty="0"/>
              <a:t>очередном финансовом году на основании идентификации </a:t>
            </a:r>
            <a:r>
              <a:rPr lang="ru-RU" sz="1300" dirty="0" smtClean="0"/>
              <a:t>                  принадлежности </a:t>
            </a:r>
            <a:r>
              <a:rPr lang="ru-RU" sz="1300" dirty="0"/>
              <a:t>объекта контроля и (или) </a:t>
            </a:r>
            <a:r>
              <a:rPr lang="ru-RU" sz="1300" dirty="0" smtClean="0"/>
              <a:t> направления </a:t>
            </a:r>
            <a:r>
              <a:rPr lang="ru-RU" sz="1300" dirty="0"/>
              <a:t>его финансово-хозяйственной </a:t>
            </a:r>
            <a:r>
              <a:rPr lang="ru-RU" sz="1300" dirty="0" smtClean="0"/>
              <a:t>                 деятельности </a:t>
            </a:r>
            <a:r>
              <a:rPr lang="ru-RU" sz="1300" dirty="0"/>
              <a:t>к предусмотренным  категориям риска</a:t>
            </a:r>
            <a:r>
              <a:rPr lang="ru-RU" sz="1300" dirty="0" smtClean="0"/>
              <a:t>.</a:t>
            </a:r>
          </a:p>
          <a:p>
            <a:endParaRPr lang="ru-RU" sz="1300" dirty="0"/>
          </a:p>
          <a:p>
            <a:pPr algn="just"/>
            <a:r>
              <a:rPr lang="ru-RU" sz="1300" dirty="0"/>
              <a:t>Стандартом предусмотрено какую информацию должен содержать план контрольных мероприятий: тему; наименование объекта контроля; проверяемый период; период (дата) начала проведения контрольных мероприятий.</a:t>
            </a:r>
          </a:p>
          <a:p>
            <a:pPr algn="just"/>
            <a:endParaRPr lang="ru-RU" sz="1300" dirty="0" smtClean="0"/>
          </a:p>
          <a:p>
            <a:pPr algn="just"/>
            <a:r>
              <a:rPr lang="ru-RU" sz="1300" dirty="0" smtClean="0"/>
              <a:t>В стандарте </a:t>
            </a:r>
            <a:r>
              <a:rPr lang="ru-RU" sz="1300" dirty="0"/>
              <a:t>приведены типовые темы контрольных мероприятий</a:t>
            </a:r>
            <a:r>
              <a:rPr lang="ru-RU" sz="1300" dirty="0" smtClean="0"/>
              <a:t>.</a:t>
            </a:r>
          </a:p>
          <a:p>
            <a:pPr algn="just"/>
            <a:endParaRPr lang="ru-RU" sz="1300" dirty="0"/>
          </a:p>
          <a:p>
            <a:pPr algn="just"/>
            <a:r>
              <a:rPr lang="ru-RU" sz="1300" dirty="0"/>
              <a:t>Пунктами 6, 15 стандарта предусмотрено, что определение предельного количества контрольных мероприятий в проекте плана контрольных мероприятий определяется с учетом возможностей органа контроля и обеспеченностью кадровыми, материально-техническими и финансовыми ресурсами в очередном финансовом году</a:t>
            </a:r>
            <a:r>
              <a:rPr lang="ru-RU" sz="1300" dirty="0" smtClean="0"/>
              <a:t>. </a:t>
            </a:r>
          </a:p>
          <a:p>
            <a:pPr algn="just"/>
            <a:r>
              <a:rPr lang="ru-RU" sz="1300" dirty="0" smtClean="0"/>
              <a:t>Необходимо выделять резерв временных и трудовых ресурсов для проведения внеплановых контрольных мероприятий.</a:t>
            </a:r>
            <a:endParaRPr lang="ru-RU" sz="1300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Федеральный стандарт № 208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203598"/>
            <a:ext cx="969563" cy="10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6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«Проведение </a:t>
            </a:r>
            <a:r>
              <a:rPr lang="ru-RU" sz="1300" b="1" dirty="0">
                <a:solidFill>
                  <a:srgbClr val="11437F"/>
                </a:solidFill>
              </a:rPr>
              <a:t>проверок, ревизий и обследований и оформление их </a:t>
            </a:r>
            <a:r>
              <a:rPr lang="ru-RU" sz="1300" b="1" dirty="0" smtClean="0">
                <a:solidFill>
                  <a:srgbClr val="11437F"/>
                </a:solidFill>
              </a:rPr>
              <a:t>результатов»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just"/>
            <a:r>
              <a:rPr lang="ru-RU" sz="1300" dirty="0" smtClean="0"/>
              <a:t>Стандарт </a:t>
            </a:r>
            <a:r>
              <a:rPr lang="ru-RU" sz="1300" dirty="0"/>
              <a:t>регламентирует назначение контрольного мероприятия и подготовку к проведению, проведение контрольного мероприятия и  оформление его результатов.</a:t>
            </a:r>
          </a:p>
          <a:p>
            <a:pPr algn="just"/>
            <a:r>
              <a:rPr lang="ru-RU" sz="1300" dirty="0" smtClean="0"/>
              <a:t>Стандарт устанавливает процесс оформления решения о назначении контрольного мероприятия, особенности </a:t>
            </a:r>
            <a:r>
              <a:rPr lang="ru-RU" sz="1300" dirty="0"/>
              <a:t>проведения выездных и камеральных проверок, содержание акта и сроки его оформления.</a:t>
            </a:r>
          </a:p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 </a:t>
            </a: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 </a:t>
            </a:r>
            <a:r>
              <a:rPr lang="ru-RU" sz="1300" b="1" dirty="0">
                <a:solidFill>
                  <a:srgbClr val="11437F"/>
                </a:solidFill>
              </a:rPr>
              <a:t>«Реализация результатов проверок, ревизий, обследований</a:t>
            </a:r>
            <a:r>
              <a:rPr lang="ru-RU" sz="1300" b="1" dirty="0" smtClean="0">
                <a:solidFill>
                  <a:srgbClr val="11437F"/>
                </a:solidFill>
              </a:rPr>
              <a:t>»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just"/>
            <a:r>
              <a:rPr lang="ru-RU" sz="1300" dirty="0"/>
              <a:t>Стандартом установлены правила реализации результатов проведения проверок, ревизий и обследований, требования к содержанию представления, предписания, уведомления о применении бюджетных мер принуждения.</a:t>
            </a: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endParaRPr lang="ru-RU" sz="1300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Федеральные стандарты № 1235, 1095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52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«</a:t>
            </a:r>
            <a:r>
              <a:rPr lang="ru-RU" sz="1300" b="1" dirty="0">
                <a:solidFill>
                  <a:srgbClr val="11437F"/>
                </a:solidFill>
              </a:rPr>
              <a:t>Правила досудебного обжалования решений и действий (бездействия) органов внутреннего государственного (муниципального) финансового контроля и их должностных лиц» </a:t>
            </a:r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just"/>
            <a:r>
              <a:rPr lang="ru-RU" sz="1300" dirty="0"/>
              <a:t>В данном стандарте установлены правила рассмотрения обращения объекта внутреннего муниципального финансового контроля, в котором выражается несогласие с решением органа контроля, принятым по результатам осуществления им полномочий по внутреннему муниципальному финансовому контролю, и действиями (бездействием) должностных лиц органов контроля при осуществлении ими полномочий по внутреннему муниципальному финансовому контролю.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r>
              <a:rPr lang="ru-RU" sz="1300" b="1" dirty="0" smtClean="0">
                <a:solidFill>
                  <a:srgbClr val="11437F"/>
                </a:solidFill>
              </a:rPr>
              <a:t>«Правила </a:t>
            </a:r>
            <a:r>
              <a:rPr lang="ru-RU" sz="1300" b="1" dirty="0">
                <a:solidFill>
                  <a:srgbClr val="11437F"/>
                </a:solidFill>
              </a:rPr>
              <a:t>составления отчетности о результатах контрольной </a:t>
            </a:r>
            <a:r>
              <a:rPr lang="ru-RU" sz="1300" b="1" dirty="0" smtClean="0">
                <a:solidFill>
                  <a:srgbClr val="11437F"/>
                </a:solidFill>
              </a:rPr>
              <a:t>деятельности» 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just"/>
            <a:r>
              <a:rPr lang="ru-RU" sz="1300" dirty="0"/>
              <a:t>Стандарт устанавливает правила составления отчетности о результатах контрольной деятельности органов внутреннего государственного (муниципального) финансового контроля и предусматривает, в том числе</a:t>
            </a:r>
            <a:r>
              <a:rPr lang="ru-RU" sz="1300" dirty="0" smtClean="0"/>
              <a:t>, форму отчета </a:t>
            </a:r>
            <a:r>
              <a:rPr lang="ru-RU" sz="1300" dirty="0"/>
              <a:t>о результатах контрольной деятельности органа внутреннего государственного (муниципального) финансового контроля, а также порядок его представления и опубликования</a:t>
            </a:r>
            <a:r>
              <a:rPr lang="ru-RU" sz="1300" dirty="0" smtClean="0"/>
              <a:t>.</a:t>
            </a:r>
            <a:endParaRPr lang="ru-RU" sz="1300" b="1" dirty="0" smtClean="0">
              <a:solidFill>
                <a:srgbClr val="11437F"/>
              </a:solidFill>
            </a:endParaRPr>
          </a:p>
          <a:p>
            <a:endParaRPr lang="ru-RU" sz="1300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Федеральные стандарты № 1237, 1478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89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4282" y="785801"/>
            <a:ext cx="87129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solidFill>
                  <a:srgbClr val="11437F"/>
                </a:solidFill>
              </a:rPr>
              <a:t>«Об утверждении форм документов, оформляемых органами внутреннего государственного (муниципального) финансового контроля</a:t>
            </a:r>
            <a:r>
              <a:rPr lang="ru-RU" sz="1300" b="1" dirty="0" smtClean="0">
                <a:solidFill>
                  <a:srgbClr val="11437F"/>
                </a:solidFill>
              </a:rPr>
              <a:t>»</a:t>
            </a:r>
          </a:p>
          <a:p>
            <a:pPr algn="ctr"/>
            <a:endParaRPr lang="ru-RU" sz="1300" b="1" dirty="0">
              <a:solidFill>
                <a:srgbClr val="11437F"/>
              </a:solidFill>
            </a:endParaRPr>
          </a:p>
          <a:p>
            <a:pPr algn="just"/>
            <a:r>
              <a:rPr lang="ru-RU" sz="1300" dirty="0" smtClean="0"/>
              <a:t>Приказом утверждены формы: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/>
              <a:t>акта;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/>
              <a:t>заключения </a:t>
            </a:r>
            <a:r>
              <a:rPr lang="ru-RU" sz="1300" dirty="0"/>
              <a:t>по результатам </a:t>
            </a:r>
            <a:r>
              <a:rPr lang="ru-RU" sz="1300" dirty="0" smtClean="0"/>
              <a:t>обследования</a:t>
            </a:r>
            <a:r>
              <a:rPr lang="ru-RU" sz="1300" dirty="0"/>
              <a:t>;</a:t>
            </a:r>
            <a:endParaRPr lang="ru-RU" sz="1300" dirty="0" smtClean="0"/>
          </a:p>
          <a:p>
            <a:pPr marL="285750" indent="-285750" algn="just">
              <a:buFontTx/>
              <a:buChar char="-"/>
            </a:pPr>
            <a:r>
              <a:rPr lang="ru-RU" sz="1300" dirty="0" smtClean="0"/>
              <a:t>представления </a:t>
            </a:r>
            <a:r>
              <a:rPr lang="ru-RU" sz="1300" dirty="0"/>
              <a:t>и предписания органа внутреннего государственного (муниципального) финансового </a:t>
            </a:r>
            <a:r>
              <a:rPr lang="ru-RU" sz="1300" dirty="0" smtClean="0"/>
              <a:t>контроля;</a:t>
            </a:r>
          </a:p>
          <a:p>
            <a:pPr marL="285750" indent="-285750" algn="just">
              <a:buFontTx/>
              <a:buChar char="-"/>
            </a:pPr>
            <a:r>
              <a:rPr lang="ru-RU" sz="1300" dirty="0" smtClean="0"/>
              <a:t>уведомления </a:t>
            </a:r>
            <a:r>
              <a:rPr lang="ru-RU" sz="1300" dirty="0"/>
              <a:t>о применении бюджетных мер </a:t>
            </a:r>
            <a:r>
              <a:rPr lang="ru-RU" sz="1300" dirty="0" smtClean="0"/>
              <a:t>принуждения.</a:t>
            </a: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pPr algn="ctr"/>
            <a:endParaRPr lang="ru-RU" sz="1300" b="1" dirty="0" smtClean="0">
              <a:solidFill>
                <a:srgbClr val="11437F"/>
              </a:solidFill>
            </a:endParaRPr>
          </a:p>
          <a:p>
            <a:endParaRPr lang="ru-RU" sz="1300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471702" y="134354"/>
            <a:ext cx="564673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Министерства финансов № 340н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0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5" name="Заголовок 3"/>
          <p:cNvSpPr>
            <a:spLocks noGrp="1"/>
          </p:cNvSpPr>
          <p:nvPr>
            <p:ph type="title"/>
          </p:nvPr>
        </p:nvSpPr>
        <p:spPr>
          <a:xfrm>
            <a:off x="3062543" y="90371"/>
            <a:ext cx="6084168" cy="627063"/>
          </a:xfrm>
        </p:spPr>
        <p:txBody>
          <a:bodyPr/>
          <a:lstStyle/>
          <a:p>
            <a:r>
              <a:rPr lang="ru-RU" sz="1500" kern="1200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анализа исполнения бюджетных полномочий  </a:t>
            </a:r>
            <a:endParaRPr lang="ru-RU" sz="1500" kern="12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4"/>
          <p:cNvSpPr/>
          <p:nvPr/>
        </p:nvSpPr>
        <p:spPr>
          <a:xfrm>
            <a:off x="142844" y="714362"/>
            <a:ext cx="8643998" cy="100013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7365" tIns="0" rIns="217365" bIns="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baseline="0" dirty="0" smtClean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458" y="956694"/>
            <a:ext cx="87129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 smtClean="0"/>
              <a:t>Статья 157 Бюджетного кодекса РФ. </a:t>
            </a:r>
          </a:p>
          <a:p>
            <a:pPr algn="ctr"/>
            <a:r>
              <a:rPr lang="ru-RU" sz="1300" dirty="0" smtClean="0"/>
              <a:t>Бюджетные полномочия органов государственного  (муниципального) финансового контроля: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6458" y="1748714"/>
            <a:ext cx="87129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пункт 3. Федеральное </a:t>
            </a:r>
            <a:r>
              <a:rPr lang="ru-RU" sz="1300" dirty="0"/>
              <a:t>казначейство проводит анализ исполнения бюджетных полномочий органов государственного (муниципального) финансового контроля, являющихся исполнительными органами субъектов Российской Федерации (органами местных администраций), в соответствии с </a:t>
            </a:r>
            <a:r>
              <a:rPr lang="ru-RU" sz="1300" dirty="0" smtClean="0"/>
              <a:t>порядком, установленным Министерством финансов РФ.</a:t>
            </a:r>
          </a:p>
        </p:txBody>
      </p:sp>
    </p:spTree>
    <p:extLst>
      <p:ext uri="{BB962C8B-B14F-4D97-AF65-F5344CB8AC3E}">
        <p14:creationId xmlns:p14="http://schemas.microsoft.com/office/powerpoint/2010/main" val="215241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Претентации по формату брендбука_Этал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bg1">
              <a:lumMod val="85000"/>
            </a:schemeClr>
          </a:solidFill>
        </a:ln>
      </a:spPr>
      <a:bodyPr wrap="square" lIns="0" tIns="0" rIns="0" bIns="0" rtlCol="0"/>
      <a:lstStyle>
        <a:defPPr>
          <a:defRPr/>
        </a:defPPr>
      </a:lstStyle>
    </a:spDef>
    <a:txDef>
      <a:spPr>
        <a:noFill/>
      </a:spPr>
      <a:bodyPr wrap="square" rtlCol="0">
        <a:spAutoFit/>
      </a:bodyPr>
      <a:lstStyle>
        <a:defPPr algn="ctr">
          <a:defRPr sz="500" b="1" dirty="0" smtClean="0">
            <a:solidFill>
              <a:schemeClr val="accent1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Претентации по формату брендбука_Эталон</Template>
  <TotalTime>4587</TotalTime>
  <Words>1184</Words>
  <Application>Microsoft Office PowerPoint</Application>
  <PresentationFormat>Экран (16:9)</PresentationFormat>
  <Paragraphs>100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Претентации по формату брендбука_Эталон</vt:lpstr>
      <vt:lpstr>Презентация PowerPoint</vt:lpstr>
      <vt:lpstr>Полномочия органов внутреннего муниципального  финансового контроля </vt:lpstr>
      <vt:lpstr>Федеральные стандарты  внутреннего финансового контроля </vt:lpstr>
      <vt:lpstr>Федеральный стандарт № 95 </vt:lpstr>
      <vt:lpstr>Федеральный стандарт № 100 </vt:lpstr>
      <vt:lpstr>Федеральный стандарт № 208 </vt:lpstr>
      <vt:lpstr>Федеральные стандарты № 1235, 1095</vt:lpstr>
      <vt:lpstr>Федеральные стандарты № 1237, 1478</vt:lpstr>
      <vt:lpstr>Приказ Министерства финансов № 340н</vt:lpstr>
      <vt:lpstr>Проведение анализа исполнения бюджетных полномочий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Казначейства России</dc:title>
  <dc:creator>Полудень Дмитрий Сергеевич</dc:creator>
  <cp:lastModifiedBy>Румянцева Наталья Борисовна</cp:lastModifiedBy>
  <cp:revision>548</cp:revision>
  <cp:lastPrinted>2021-04-15T11:49:52Z</cp:lastPrinted>
  <dcterms:created xsi:type="dcterms:W3CDTF">2020-06-08T14:43:07Z</dcterms:created>
  <dcterms:modified xsi:type="dcterms:W3CDTF">2023-07-28T12:03:48Z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